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E79"/>
    <a:srgbClr val="3A6483"/>
    <a:srgbClr val="F2F4F8"/>
    <a:srgbClr val="1C7DDB"/>
    <a:srgbClr val="0B49CB"/>
    <a:srgbClr val="0948CB"/>
    <a:srgbClr val="121619"/>
    <a:srgbClr val="F2F2F2"/>
    <a:srgbClr val="1455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85174"/>
  </p:normalViewPr>
  <p:slideViewPr>
    <p:cSldViewPr snapToGrid="0" snapToObjects="1">
      <p:cViewPr varScale="1">
        <p:scale>
          <a:sx n="111" d="100"/>
          <a:sy n="111" d="100"/>
        </p:scale>
        <p:origin x="30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HunterDraizn/IBM_Datasciance_Capstone/blob/main/IBM-DS0321EN-SkillsNetwork_labs_module_2_jupyter-labs-eda-dataviz.ipynb.jupyterlite.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unterDraizn/IBM_Datasciance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HunterDraizn/IBM_Datasciance_Capstone/blob/main/week%201%20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unterDraizn/IBM_Datasciance_Capstone/blob/main/week1%20jupyter-labs-%20Space%20X%20Falcon%209%20First%20Stage%20Landing%20Predictio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874523" cy="830997"/>
          </a:xfrm>
          <a:prstGeom prst="rect">
            <a:avLst/>
          </a:prstGeom>
          <a:noFill/>
        </p:spPr>
        <p:txBody>
          <a:bodyPr wrap="square" lIns="91440" tIns="45720" rIns="91440" bIns="45720" rtlCol="0" anchor="t">
            <a:spAutoFit/>
          </a:bodyPr>
          <a:lstStyle/>
          <a:p>
            <a:r>
              <a:rPr lang="en-US" sz="2400" dirty="0">
                <a:solidFill>
                  <a:schemeClr val="bg2"/>
                </a:solidFill>
                <a:latin typeface="Abadi"/>
                <a:ea typeface="SF Pro" pitchFamily="2" charset="0"/>
                <a:cs typeface="SF Pro" pitchFamily="2" charset="0"/>
              </a:rPr>
              <a:t>Hunter Draizin</a:t>
            </a:r>
          </a:p>
          <a:p>
            <a:r>
              <a:rPr lang="en-US" sz="2400" dirty="0">
                <a:solidFill>
                  <a:schemeClr val="bg2"/>
                </a:solidFill>
                <a:latin typeface="Abadi" panose="020B0604020104020204" pitchFamily="34" charset="0"/>
                <a:ea typeface="SF Pro" pitchFamily="2" charset="0"/>
                <a:cs typeface="SF Pro" pitchFamily="2" charset="0"/>
              </a:rPr>
              <a:t>4/4/2023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674469" cy="4351338"/>
          </a:xfrm>
          <a:prstGeom prst="rect">
            <a:avLst/>
          </a:prstGeom>
        </p:spPr>
        <p:txBody>
          <a:bodyPr/>
          <a:lstStyle/>
          <a:p>
            <a:r>
              <a:rPr lang="en-US" sz="2200" dirty="0">
                <a:solidFill>
                  <a:schemeClr val="accent3">
                    <a:lumMod val="25000"/>
                  </a:schemeClr>
                </a:solidFill>
                <a:latin typeface="Abadi" panose="020B0604020104020204" pitchFamily="34" charset="0"/>
              </a:rPr>
              <a:t>We then would retrieve data from our json_url and normalize it into the pandas data frame.</a:t>
            </a:r>
          </a:p>
          <a:p>
            <a:r>
              <a:rPr lang="en-US" sz="2200" dirty="0">
                <a:solidFill>
                  <a:schemeClr val="accent3">
                    <a:lumMod val="25000"/>
                  </a:schemeClr>
                </a:solidFill>
                <a:latin typeface="Abadi" panose="020B0604020104020204" pitchFamily="34" charset="0"/>
              </a:rPr>
              <a:t>From here we used our API to retrieve information using IDs given for launch.</a:t>
            </a:r>
          </a:p>
          <a:p>
            <a:r>
              <a:rPr lang="en-US" sz="2200" dirty="0">
                <a:solidFill>
                  <a:schemeClr val="accent3">
                    <a:lumMod val="25000"/>
                  </a:schemeClr>
                </a:solidFill>
                <a:latin typeface="Abadi" panose="020B0604020104020204" pitchFamily="34" charset="0"/>
              </a:rPr>
              <a:t>Lastly, we use the get method coupled with our variables to retrieve the data.</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Text&#10;&#10;Description automatically generated with medium confidence">
            <a:extLst>
              <a:ext uri="{FF2B5EF4-FFF2-40B4-BE49-F238E27FC236}">
                <a16:creationId xmlns:a16="http://schemas.microsoft.com/office/drawing/2014/main" id="{B066C852-9DC9-90D1-7AB0-10E18C737573}"/>
              </a:ext>
            </a:extLst>
          </p:cNvPr>
          <p:cNvPicPr>
            <a:picLocks noChangeAspect="1"/>
          </p:cNvPicPr>
          <p:nvPr/>
        </p:nvPicPr>
        <p:blipFill>
          <a:blip r:embed="rId3"/>
          <a:stretch>
            <a:fillRect/>
          </a:stretch>
        </p:blipFill>
        <p:spPr>
          <a:xfrm>
            <a:off x="770011" y="3721733"/>
            <a:ext cx="10288436" cy="2705478"/>
          </a:xfrm>
          <a:prstGeom prst="rect">
            <a:avLst/>
          </a:prstGeom>
        </p:spPr>
      </p:pic>
      <p:sp>
        <p:nvSpPr>
          <p:cNvPr id="6" name="Flowchart: Magnetic Disk 5">
            <a:extLst>
              <a:ext uri="{FF2B5EF4-FFF2-40B4-BE49-F238E27FC236}">
                <a16:creationId xmlns:a16="http://schemas.microsoft.com/office/drawing/2014/main" id="{DE9997B1-A34D-41BB-252C-D622E24C2CD3}"/>
              </a:ext>
            </a:extLst>
          </p:cNvPr>
          <p:cNvSpPr/>
          <p:nvPr/>
        </p:nvSpPr>
        <p:spPr>
          <a:xfrm>
            <a:off x="5005953" y="654571"/>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7730E745-4060-118F-E7D5-9148F123F54F}"/>
              </a:ext>
            </a:extLst>
          </p:cNvPr>
          <p:cNvSpPr/>
          <p:nvPr/>
        </p:nvSpPr>
        <p:spPr>
          <a:xfrm>
            <a:off x="5005953" y="232326"/>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a:extLst>
              <a:ext uri="{FF2B5EF4-FFF2-40B4-BE49-F238E27FC236}">
                <a16:creationId xmlns:a16="http://schemas.microsoft.com/office/drawing/2014/main" id="{0A437787-F610-4EF1-4C12-DDA870B22B1A}"/>
              </a:ext>
            </a:extLst>
          </p:cNvPr>
          <p:cNvSpPr/>
          <p:nvPr/>
        </p:nvSpPr>
        <p:spPr>
          <a:xfrm>
            <a:off x="5920353" y="654571"/>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0740"/>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chart depicts the increasing success of the returning booster from the years 2013-2022</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Picture 9" descr="Chart">
            <a:extLst>
              <a:ext uri="{FF2B5EF4-FFF2-40B4-BE49-F238E27FC236}">
                <a16:creationId xmlns:a16="http://schemas.microsoft.com/office/drawing/2014/main" id="{80AA4CEA-E19D-B4B3-97E4-45396B250458}"/>
              </a:ext>
            </a:extLst>
          </p:cNvPr>
          <p:cNvPicPr>
            <a:picLocks noChangeAspect="1"/>
          </p:cNvPicPr>
          <p:nvPr/>
        </p:nvPicPr>
        <p:blipFill>
          <a:blip r:embed="rId3"/>
          <a:stretch>
            <a:fillRect/>
          </a:stretch>
        </p:blipFill>
        <p:spPr>
          <a:xfrm>
            <a:off x="3441031" y="2323517"/>
            <a:ext cx="7487441" cy="4103693"/>
          </a:xfrm>
          <a:prstGeom prst="rect">
            <a:avLst/>
          </a:prstGeom>
        </p:spPr>
      </p:pic>
      <p:sp>
        <p:nvSpPr>
          <p:cNvPr id="12" name="TextBox 11">
            <a:hlinkClick r:id="rId4"/>
            <a:extLst>
              <a:ext uri="{FF2B5EF4-FFF2-40B4-BE49-F238E27FC236}">
                <a16:creationId xmlns:a16="http://schemas.microsoft.com/office/drawing/2014/main" id="{A3322E8F-24C5-5388-9DD6-87A628ABDFA2}"/>
              </a:ext>
            </a:extLst>
          </p:cNvPr>
          <p:cNvSpPr txBox="1"/>
          <p:nvPr/>
        </p:nvSpPr>
        <p:spPr>
          <a:xfrm>
            <a:off x="830178" y="3139756"/>
            <a:ext cx="2219827" cy="2862322"/>
          </a:xfrm>
          <a:prstGeom prst="rect">
            <a:avLst/>
          </a:prstGeom>
          <a:noFill/>
        </p:spPr>
        <p:txBody>
          <a:bodyPr wrap="square">
            <a:spAutoFit/>
          </a:bodyPr>
          <a:lstStyle/>
          <a:p>
            <a:r>
              <a:rPr lang="en-US" dirty="0">
                <a:solidFill>
                  <a:schemeClr val="accent1"/>
                </a:solidFill>
              </a:rPr>
              <a:t>https://github.com/HunterDraizn/IBM_Datasciance_Capstone/blob/main/IBM-DS0321EN-SkillsNetwork_labs_module_2_jupyter-labs-eda-dataviz.ipynb.jupyterlite.ipynb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3126" y="1635892"/>
            <a:ext cx="11421990" cy="4351338"/>
          </a:xfrm>
          <a:prstGeom prst="rect">
            <a:avLst/>
          </a:prstGeom>
        </p:spPr>
        <p:txBody>
          <a:bodyPr lIns="91440" tIns="45720" rIns="91440" bIns="45720" anchor="t"/>
          <a:lstStyle/>
          <a:p>
            <a:pPr>
              <a:lnSpc>
                <a:spcPct val="100000"/>
              </a:lnSpc>
              <a:spcBef>
                <a:spcPts val="1400"/>
              </a:spcBef>
            </a:pPr>
            <a:r>
              <a:rPr lang="en-US" sz="2200" dirty="0">
                <a:latin typeface="Abadi"/>
              </a:rPr>
              <a:t>Here are some of the SQL quarries used to understand the SpaceX dataset.</a:t>
            </a:r>
            <a:endParaRPr lang="en-US" dirty="0"/>
          </a:p>
          <a:p>
            <a:r>
              <a:rPr lang="en-US" sz="2400" dirty="0"/>
              <a:t>Here we imported the dataset from IBMs network-</a:t>
            </a:r>
          </a:p>
          <a:p>
            <a:pPr marL="0" indent="0">
              <a:buNone/>
            </a:pPr>
            <a:r>
              <a:rPr lang="en-US" sz="2400" dirty="0">
                <a:solidFill>
                  <a:schemeClr val="accent6">
                    <a:lumMod val="50000"/>
                  </a:schemeClr>
                </a:solidFill>
              </a:rPr>
              <a:t>import pandas as pd</a:t>
            </a:r>
          </a:p>
          <a:p>
            <a:pPr marL="0" indent="0">
              <a:buNone/>
            </a:pPr>
            <a:r>
              <a:rPr lang="en-US" sz="2400" dirty="0">
                <a:solidFill>
                  <a:schemeClr val="accent6">
                    <a:lumMod val="50000"/>
                  </a:schemeClr>
                </a:solidFill>
              </a:rPr>
              <a:t>df = pd.read_csv("https://cf-courses-data.s3.us.cloud-object storage.appdomain.cloud/IBM-DS0321EN-SkillsNetwork/labs/module_2/data/Spacex.csv")</a:t>
            </a:r>
          </a:p>
          <a:p>
            <a:pPr marL="0" indent="0">
              <a:buNone/>
            </a:pPr>
            <a:r>
              <a:rPr lang="en-US" sz="2400" dirty="0">
                <a:solidFill>
                  <a:schemeClr val="accent6">
                    <a:lumMod val="50000"/>
                  </a:schemeClr>
                </a:solidFill>
              </a:rPr>
              <a:t>df.to_sql("SPACEXTBL", con, if_exists='replace', index=False,method="multi")</a:t>
            </a:r>
          </a:p>
          <a:p>
            <a:r>
              <a:rPr lang="en-US" sz="2400" dirty="0"/>
              <a:t> Then we loaded the data by viewing launch sites and information like payload mass –</a:t>
            </a:r>
          </a:p>
          <a:p>
            <a:pPr marL="0" indent="0">
              <a:buNone/>
            </a:pPr>
            <a:r>
              <a:rPr lang="en-US" sz="2400" dirty="0">
                <a:solidFill>
                  <a:schemeClr val="accent6">
                    <a:lumMod val="50000"/>
                  </a:schemeClr>
                </a:solidFill>
              </a:rPr>
              <a:t>%sql select distinct(LAUNCH_SITE) from SPACEXTBL</a:t>
            </a:r>
          </a:p>
          <a:p>
            <a:pPr marL="0" indent="0">
              <a:buNone/>
            </a:pPr>
            <a:r>
              <a:rPr lang="en-US" sz="2400" dirty="0">
                <a:solidFill>
                  <a:schemeClr val="accent6">
                    <a:lumMod val="50000"/>
                  </a:schemeClr>
                </a:solidFill>
              </a:rPr>
              <a:t>%sql select * from SPACEXTBL where LAUNCH_SITE like 'CCA%' limit 5</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TextBox 7">
            <a:hlinkClick r:id="rId3"/>
            <a:extLst>
              <a:ext uri="{FF2B5EF4-FFF2-40B4-BE49-F238E27FC236}">
                <a16:creationId xmlns:a16="http://schemas.microsoft.com/office/drawing/2014/main" id="{B903D088-F6C5-B216-749C-FBADCCD934AC}"/>
              </a:ext>
            </a:extLst>
          </p:cNvPr>
          <p:cNvSpPr txBox="1"/>
          <p:nvPr/>
        </p:nvSpPr>
        <p:spPr>
          <a:xfrm>
            <a:off x="433126" y="6025573"/>
            <a:ext cx="7753026" cy="646331"/>
          </a:xfrm>
          <a:prstGeom prst="rect">
            <a:avLst/>
          </a:prstGeom>
          <a:noFill/>
        </p:spPr>
        <p:txBody>
          <a:bodyPr wrap="square">
            <a:spAutoFit/>
          </a:bodyPr>
          <a:lstStyle/>
          <a:p>
            <a:r>
              <a:rPr lang="en-US" dirty="0">
                <a:solidFill>
                  <a:srgbClr val="1C7DDB"/>
                </a:solidFill>
              </a:rPr>
              <a:t>https://github.com/HunterDraizn/IBM_Datasciance_Capstone/blob/main/jupyter-labs-eda-sql-coursera_sqllite.ipynb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13640"/>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such as markers, circles, lines, visually display successful and failed mission sites coupled with their respective sites.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22EDC508-A9F6-5D43-C8B2-560E6A943DF0}"/>
              </a:ext>
            </a:extLst>
          </p:cNvPr>
          <p:cNvSpPr txBox="1"/>
          <p:nvPr/>
        </p:nvSpPr>
        <p:spPr>
          <a:xfrm>
            <a:off x="1487837" y="5903226"/>
            <a:ext cx="10216227" cy="646331"/>
          </a:xfrm>
          <a:prstGeom prst="rect">
            <a:avLst/>
          </a:prstGeom>
          <a:noFill/>
        </p:spPr>
        <p:txBody>
          <a:bodyPr wrap="square">
            <a:spAutoFit/>
          </a:bodyPr>
          <a:lstStyle/>
          <a:p>
            <a:r>
              <a:rPr lang="en-US" dirty="0">
                <a:solidFill>
                  <a:srgbClr val="1C7DDB"/>
                </a:solidFill>
              </a:rPr>
              <a:t>https://github.com/HunterDraizn/IBM_Datasciance_Capstone/blob/main/IBM-DS0321EN-SkillsNetwork_labs_module_3_lab_jupyter_launch_site_location.jupyterlite.ipynb</a:t>
            </a:r>
          </a:p>
        </p:txBody>
      </p:sp>
      <p:pic>
        <p:nvPicPr>
          <p:cNvPr id="8" name="Picture 7" descr="Table&#10;&#10;Description automatically generated">
            <a:extLst>
              <a:ext uri="{FF2B5EF4-FFF2-40B4-BE49-F238E27FC236}">
                <a16:creationId xmlns:a16="http://schemas.microsoft.com/office/drawing/2014/main" id="{638A8388-E211-00F3-FD1F-7A5510012C32}"/>
              </a:ext>
            </a:extLst>
          </p:cNvPr>
          <p:cNvPicPr>
            <a:picLocks noChangeAspect="1"/>
          </p:cNvPicPr>
          <p:nvPr/>
        </p:nvPicPr>
        <p:blipFill>
          <a:blip r:embed="rId3"/>
          <a:stretch>
            <a:fillRect/>
          </a:stretch>
        </p:blipFill>
        <p:spPr>
          <a:xfrm>
            <a:off x="336059" y="2658232"/>
            <a:ext cx="3696216" cy="3029373"/>
          </a:xfrm>
          <a:prstGeom prst="rect">
            <a:avLst/>
          </a:prstGeom>
        </p:spPr>
      </p:pic>
      <p:pic>
        <p:nvPicPr>
          <p:cNvPr id="10" name="Picture 9" descr="Diagram">
            <a:extLst>
              <a:ext uri="{FF2B5EF4-FFF2-40B4-BE49-F238E27FC236}">
                <a16:creationId xmlns:a16="http://schemas.microsoft.com/office/drawing/2014/main" id="{308EB75F-E17A-E4EE-6517-15F7BB11E738}"/>
              </a:ext>
            </a:extLst>
          </p:cNvPr>
          <p:cNvPicPr>
            <a:picLocks noChangeAspect="1"/>
          </p:cNvPicPr>
          <p:nvPr/>
        </p:nvPicPr>
        <p:blipFill>
          <a:blip r:embed="rId4"/>
          <a:stretch>
            <a:fillRect/>
          </a:stretch>
        </p:blipFill>
        <p:spPr>
          <a:xfrm>
            <a:off x="5470901" y="2658232"/>
            <a:ext cx="5693105" cy="3210398"/>
          </a:xfrm>
          <a:prstGeom prst="rect">
            <a:avLst/>
          </a:prstGeom>
        </p:spPr>
      </p:pic>
      <p:sp>
        <p:nvSpPr>
          <p:cNvPr id="12" name="TextBox 11">
            <a:extLst>
              <a:ext uri="{FF2B5EF4-FFF2-40B4-BE49-F238E27FC236}">
                <a16:creationId xmlns:a16="http://schemas.microsoft.com/office/drawing/2014/main" id="{83364F24-755F-895E-03F8-5D61CBE8EF2B}"/>
              </a:ext>
            </a:extLst>
          </p:cNvPr>
          <p:cNvSpPr txBox="1"/>
          <p:nvPr/>
        </p:nvSpPr>
        <p:spPr>
          <a:xfrm>
            <a:off x="4032275" y="2832710"/>
            <a:ext cx="1150749" cy="2308324"/>
          </a:xfrm>
          <a:prstGeom prst="rect">
            <a:avLst/>
          </a:prstGeom>
          <a:noFill/>
        </p:spPr>
        <p:txBody>
          <a:bodyPr wrap="square">
            <a:spAutoFit/>
          </a:bodyPr>
          <a:lstStyle/>
          <a:p>
            <a:r>
              <a:rPr lang="en-US" dirty="0">
                <a:solidFill>
                  <a:srgbClr val="00B050"/>
                </a:solidFill>
              </a:rPr>
              <a:t>1 or green showing a successful mission </a:t>
            </a:r>
          </a:p>
          <a:p>
            <a:endParaRPr lang="en-US" dirty="0">
              <a:solidFill>
                <a:srgbClr val="C00000"/>
              </a:solidFill>
            </a:endParaRPr>
          </a:p>
          <a:p>
            <a:r>
              <a:rPr lang="en-US" dirty="0">
                <a:solidFill>
                  <a:srgbClr val="C00000"/>
                </a:solidFill>
              </a:rPr>
              <a:t> 0 or red showing a failed</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5EB49542-344D-0870-C02E-C5B3EFB45EA8}"/>
              </a:ext>
            </a:extLst>
          </p:cNvPr>
          <p:cNvSpPr/>
          <p:nvPr/>
        </p:nvSpPr>
        <p:spPr>
          <a:xfrm>
            <a:off x="8654349" y="232959"/>
            <a:ext cx="2247253" cy="18442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32268"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latin typeface="Abadi" panose="020B0604020104020204" pitchFamily="34" charset="0"/>
              </a:rPr>
              <a:t>To further visualize launch site data, we prescribed pie chars and bubble charts to show success rates in comparison to another site.</a:t>
            </a:r>
          </a:p>
          <a:p>
            <a:pPr>
              <a:lnSpc>
                <a:spcPct val="100000"/>
              </a:lnSpc>
              <a:spcBef>
                <a:spcPts val="1400"/>
              </a:spcBef>
            </a:pPr>
            <a:r>
              <a:rPr lang="en-US" sz="2400" dirty="0">
                <a:latin typeface="Abadi" panose="020B0604020104020204" pitchFamily="34" charset="0"/>
              </a:rPr>
              <a:t>These visual interactions and dashboard connect the raw data with usable efficient information visualizations.</a:t>
            </a:r>
            <a:endParaRPr lang="en-US" sz="2400" dirty="0">
              <a:solidFill>
                <a:schemeClr val="bg1">
                  <a:lumMod val="50000"/>
                </a:schemeClr>
              </a:solidFill>
              <a:latin typeface="Abadi" panose="020B0604020104020204" pitchFamily="34" charset="0"/>
            </a:endParaRPr>
          </a:p>
          <a:p>
            <a:pPr marL="0" indent="0">
              <a:lnSpc>
                <a:spcPct val="100000"/>
              </a:lnSpc>
              <a:spcBef>
                <a:spcPts val="1400"/>
              </a:spcBef>
              <a:buNone/>
            </a:pPr>
            <a:endParaRPr lang="en-US" sz="2400" dirty="0">
              <a:solidFill>
                <a:schemeClr val="bg1">
                  <a:lumMod val="50000"/>
                </a:schemeClr>
              </a:solidFill>
              <a:latin typeface="Abadi" panose="020B0604020104020204" pitchFamily="34" charset="0"/>
            </a:endParaRPr>
          </a:p>
          <a:p>
            <a:pPr marL="0" indent="0">
              <a:buNone/>
            </a:pPr>
            <a:r>
              <a:rPr lang="en-US" sz="1400" dirty="0">
                <a:solidFill>
                  <a:schemeClr val="bg1">
                    <a:lumMod val="50000"/>
                  </a:schemeClr>
                </a:solidFill>
              </a:rPr>
              <a:t>https://github.com/HunterDraizn/IBM_Datasciance_Capstone/blob/main/IBM-DS0321EN-SkillsNetwork_labs_module_2_jupyter-labs-eda-dataviz.ipynb.jupyterlite.ipynb</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7" name="Partial Circle 6">
            <a:extLst>
              <a:ext uri="{FF2B5EF4-FFF2-40B4-BE49-F238E27FC236}">
                <a16:creationId xmlns:a16="http://schemas.microsoft.com/office/drawing/2014/main" id="{9A7E2CF1-BF2B-1F0A-8116-B2D97E4189A6}"/>
              </a:ext>
            </a:extLst>
          </p:cNvPr>
          <p:cNvSpPr/>
          <p:nvPr/>
        </p:nvSpPr>
        <p:spPr>
          <a:xfrm>
            <a:off x="8313385" y="232959"/>
            <a:ext cx="2588217" cy="1999281"/>
          </a:xfrm>
          <a:prstGeom prst="pi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3A6483"/>
              </a:highligh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interactive worksheet we demonstrated machine learning techniques to test data sets and fine the most accuracy predictions for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and regression modeling for classification we performed test sets and usable set by splitting our data into adequately filled subsets.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BED8EDD5-C8B5-64B7-1952-385AAEF98C26}"/>
              </a:ext>
            </a:extLst>
          </p:cNvPr>
          <p:cNvSpPr txBox="1"/>
          <p:nvPr/>
        </p:nvSpPr>
        <p:spPr>
          <a:xfrm>
            <a:off x="1250456" y="5366579"/>
            <a:ext cx="9745589" cy="646331"/>
          </a:xfrm>
          <a:prstGeom prst="rect">
            <a:avLst/>
          </a:prstGeom>
          <a:noFill/>
        </p:spPr>
        <p:txBody>
          <a:bodyPr wrap="square">
            <a:spAutoFit/>
          </a:bodyPr>
          <a:lstStyle/>
          <a:p>
            <a:r>
              <a:rPr lang="en-US" dirty="0">
                <a:solidFill>
                  <a:srgbClr val="3A6483"/>
                </a:solidFill>
              </a:rPr>
              <a:t>https://github.com/HunterDraizn/IBM_Datasciance_Capstone/blob/main/IBM-DS0321EN-SkillsNetwork_labs_module_4_SpaceX_Machine_Learning_Prediction_Part_5.jupyterlite.ipynb</a:t>
            </a:r>
          </a:p>
        </p:txBody>
      </p:sp>
      <p:cxnSp>
        <p:nvCxnSpPr>
          <p:cNvPr id="8" name="Connector: Elbow 7">
            <a:extLst>
              <a:ext uri="{FF2B5EF4-FFF2-40B4-BE49-F238E27FC236}">
                <a16:creationId xmlns:a16="http://schemas.microsoft.com/office/drawing/2014/main" id="{CCEB943B-44CB-0AEE-07A1-B73EAED0E860}"/>
              </a:ext>
            </a:extLst>
          </p:cNvPr>
          <p:cNvCxnSpPr>
            <a:cxnSpLocks/>
          </p:cNvCxnSpPr>
          <p:nvPr/>
        </p:nvCxnSpPr>
        <p:spPr>
          <a:xfrm>
            <a:off x="1146875" y="1518834"/>
            <a:ext cx="8880528" cy="604434"/>
          </a:xfrm>
          <a:prstGeom prst="bentConnector3">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DBFAD3-B3F8-FA74-CC05-CE410285E084}"/>
              </a:ext>
            </a:extLst>
          </p:cNvPr>
          <p:cNvCxnSpPr/>
          <p:nvPr/>
        </p:nvCxnSpPr>
        <p:spPr>
          <a:xfrm>
            <a:off x="5594888" y="1518834"/>
            <a:ext cx="330113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7E7ABDF3-1E85-7FC6-E517-2DA1BBA286F8}"/>
              </a:ext>
            </a:extLst>
          </p:cNvPr>
          <p:cNvSpPr txBox="1"/>
          <p:nvPr/>
        </p:nvSpPr>
        <p:spPr>
          <a:xfrm>
            <a:off x="841125" y="3429000"/>
            <a:ext cx="7594324" cy="369332"/>
          </a:xfrm>
          <a:prstGeom prst="rect">
            <a:avLst/>
          </a:prstGeom>
          <a:noFill/>
        </p:spPr>
        <p:txBody>
          <a:bodyPr wrap="square">
            <a:spAutoFit/>
          </a:bodyPr>
          <a:lstStyle/>
          <a:p>
            <a:r>
              <a:rPr lang="en-US" dirty="0"/>
              <a:t>We found our GridSearchCV accuracy to be : 0.8482142857142858</a:t>
            </a:r>
          </a:p>
        </p:txBody>
      </p:sp>
      <p:sp>
        <p:nvSpPr>
          <p:cNvPr id="6" name="TextBox 5">
            <a:extLst>
              <a:ext uri="{FF2B5EF4-FFF2-40B4-BE49-F238E27FC236}">
                <a16:creationId xmlns:a16="http://schemas.microsoft.com/office/drawing/2014/main" id="{E0768AF8-DF08-DA68-1C17-3346ED6D2DB1}"/>
              </a:ext>
            </a:extLst>
          </p:cNvPr>
          <p:cNvSpPr txBox="1"/>
          <p:nvPr/>
        </p:nvSpPr>
        <p:spPr>
          <a:xfrm>
            <a:off x="841125" y="4009336"/>
            <a:ext cx="6099048" cy="369332"/>
          </a:xfrm>
          <a:prstGeom prst="rect">
            <a:avLst/>
          </a:prstGeom>
          <a:noFill/>
        </p:spPr>
        <p:txBody>
          <a:bodyPr wrap="square">
            <a:spAutoFit/>
          </a:bodyPr>
          <a:lstStyle/>
          <a:p>
            <a:r>
              <a:rPr lang="en-US" dirty="0"/>
              <a:t>knn_cv.score(X_test, Y_test) - 0.8333333333333334</a:t>
            </a:r>
          </a:p>
        </p:txBody>
      </p:sp>
      <p:pic>
        <p:nvPicPr>
          <p:cNvPr id="10" name="Picture 9" descr="Application&#10;&#10;Description automatically generated with medium confidence">
            <a:extLst>
              <a:ext uri="{FF2B5EF4-FFF2-40B4-BE49-F238E27FC236}">
                <a16:creationId xmlns:a16="http://schemas.microsoft.com/office/drawing/2014/main" id="{E7F2009F-3180-506C-3849-64F0477CB778}"/>
              </a:ext>
            </a:extLst>
          </p:cNvPr>
          <p:cNvPicPr>
            <a:picLocks noChangeAspect="1"/>
          </p:cNvPicPr>
          <p:nvPr/>
        </p:nvPicPr>
        <p:blipFill>
          <a:blip r:embed="rId4"/>
          <a:stretch>
            <a:fillRect/>
          </a:stretch>
        </p:blipFill>
        <p:spPr>
          <a:xfrm>
            <a:off x="7626096" y="1536192"/>
            <a:ext cx="3928721" cy="3189928"/>
          </a:xfrm>
          <a:prstGeom prst="rect">
            <a:avLst/>
          </a:prstGeom>
        </p:spPr>
      </p:pic>
      <p:sp>
        <p:nvSpPr>
          <p:cNvPr id="11" name="Flowchart: Sort 10">
            <a:extLst>
              <a:ext uri="{FF2B5EF4-FFF2-40B4-BE49-F238E27FC236}">
                <a16:creationId xmlns:a16="http://schemas.microsoft.com/office/drawing/2014/main" id="{E6ADBF7E-1914-A873-2582-5DE71CF3FB34}"/>
              </a:ext>
            </a:extLst>
          </p:cNvPr>
          <p:cNvSpPr/>
          <p:nvPr/>
        </p:nvSpPr>
        <p:spPr>
          <a:xfrm rot="10800000">
            <a:off x="2482596" y="191587"/>
            <a:ext cx="685800" cy="896112"/>
          </a:xfrm>
          <a:prstGeom prst="flowChartSor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05240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2A0D8C8F-E8E9-5AEA-4CAE-FBAC85B830D3}"/>
              </a:ext>
            </a:extLst>
          </p:cNvPr>
          <p:cNvPicPr>
            <a:picLocks noChangeAspect="1"/>
          </p:cNvPicPr>
          <p:nvPr/>
        </p:nvPicPr>
        <p:blipFill>
          <a:blip r:embed="rId3"/>
          <a:stretch>
            <a:fillRect/>
          </a:stretch>
        </p:blipFill>
        <p:spPr>
          <a:xfrm>
            <a:off x="546318" y="2821783"/>
            <a:ext cx="11063792" cy="3203790"/>
          </a:xfrm>
          <a:prstGeom prst="rect">
            <a:avLst/>
          </a:prstGeom>
        </p:spPr>
      </p:pic>
      <p:sp>
        <p:nvSpPr>
          <p:cNvPr id="7" name="Rectangle 6">
            <a:extLst>
              <a:ext uri="{FF2B5EF4-FFF2-40B4-BE49-F238E27FC236}">
                <a16:creationId xmlns:a16="http://schemas.microsoft.com/office/drawing/2014/main" id="{FCD89980-A9C9-0A15-B6B1-F46D417BEE05}"/>
              </a:ext>
            </a:extLst>
          </p:cNvPr>
          <p:cNvSpPr/>
          <p:nvPr/>
        </p:nvSpPr>
        <p:spPr>
          <a:xfrm>
            <a:off x="10493556" y="5788326"/>
            <a:ext cx="847649" cy="301924"/>
          </a:xfrm>
          <a:prstGeom prst="rect">
            <a:avLst/>
          </a:prstGeom>
          <a:solidFill>
            <a:srgbClr val="F2F4F8"/>
          </a:solidFill>
          <a:ln>
            <a:solidFill>
              <a:srgbClr val="F2F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4AB39175-D4EC-919F-7961-4509D4343A18}"/>
              </a:ext>
            </a:extLst>
          </p:cNvPr>
          <p:cNvPicPr>
            <a:picLocks noChangeAspect="1"/>
          </p:cNvPicPr>
          <p:nvPr/>
        </p:nvPicPr>
        <p:blipFill>
          <a:blip r:embed="rId3"/>
          <a:stretch>
            <a:fillRect/>
          </a:stretch>
        </p:blipFill>
        <p:spPr>
          <a:xfrm>
            <a:off x="632692" y="2923310"/>
            <a:ext cx="10317015" cy="35039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03241"/>
            <a:ext cx="1024435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C14D9742-A4E3-6A69-C395-74D94B1F8939}"/>
              </a:ext>
            </a:extLst>
          </p:cNvPr>
          <p:cNvPicPr>
            <a:picLocks noChangeAspect="1"/>
          </p:cNvPicPr>
          <p:nvPr/>
        </p:nvPicPr>
        <p:blipFill>
          <a:blip r:embed="rId3"/>
          <a:stretch>
            <a:fillRect/>
          </a:stretch>
        </p:blipFill>
        <p:spPr>
          <a:xfrm>
            <a:off x="554475" y="1996241"/>
            <a:ext cx="10307488" cy="390579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D392362B-9BF2-57F1-0530-DE01B6B38534}"/>
              </a:ext>
            </a:extLst>
          </p:cNvPr>
          <p:cNvPicPr>
            <a:picLocks noChangeAspect="1"/>
          </p:cNvPicPr>
          <p:nvPr/>
        </p:nvPicPr>
        <p:blipFill>
          <a:blip r:embed="rId3"/>
          <a:stretch>
            <a:fillRect/>
          </a:stretch>
        </p:blipFill>
        <p:spPr>
          <a:xfrm>
            <a:off x="616252" y="2917444"/>
            <a:ext cx="10269383" cy="350976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789385"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This shows that LEO and the ISS are at the highest orbit range.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71A19FD0-50C1-8B42-0E08-B0CADE2722BF}"/>
              </a:ext>
            </a:extLst>
          </p:cNvPr>
          <p:cNvPicPr>
            <a:picLocks noChangeAspect="1"/>
          </p:cNvPicPr>
          <p:nvPr/>
        </p:nvPicPr>
        <p:blipFill>
          <a:blip r:embed="rId3"/>
          <a:stretch>
            <a:fillRect/>
          </a:stretch>
        </p:blipFill>
        <p:spPr>
          <a:xfrm>
            <a:off x="517761" y="3219815"/>
            <a:ext cx="10345594" cy="253400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854096"/>
            <a:ext cx="102027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Increasing launch years from 2013 - 2020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0A4C6C1B-6DB5-5EE0-3C49-94FFD1B9C059}"/>
              </a:ext>
            </a:extLst>
          </p:cNvPr>
          <p:cNvPicPr>
            <a:picLocks noChangeAspect="1"/>
          </p:cNvPicPr>
          <p:nvPr/>
        </p:nvPicPr>
        <p:blipFill>
          <a:blip r:embed="rId3"/>
          <a:stretch>
            <a:fillRect/>
          </a:stretch>
        </p:blipFill>
        <p:spPr>
          <a:xfrm>
            <a:off x="592582" y="2882844"/>
            <a:ext cx="6935168" cy="380100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All Launch Site Names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1231392"/>
          </a:xfrm>
          <a:prstGeom prst="rect">
            <a:avLst/>
          </a:prstGeom>
        </p:spPr>
        <p:txBody>
          <a:bodyPr vert="horz" lIns="91440" tIns="45720" rIns="91440" bIns="45720" rtlCol="0" anchor="t">
            <a:normAutofit/>
          </a:bodyPr>
          <a:lstStyle/>
          <a:p>
            <a:pPr>
              <a:spcBef>
                <a:spcPts val="1400"/>
              </a:spcBef>
            </a:pPr>
            <a:r>
              <a:rPr lang="en-US" sz="2200" dirty="0"/>
              <a:t>Names of the unique launch sites</a:t>
            </a:r>
          </a:p>
        </p:txBody>
      </p:sp>
      <p:pic>
        <p:nvPicPr>
          <p:cNvPr id="6" name="Picture 5" descr="Graphical user interface, text, application, email&#10;&#10;Description automatically generated">
            <a:extLst>
              <a:ext uri="{FF2B5EF4-FFF2-40B4-BE49-F238E27FC236}">
                <a16:creationId xmlns:a16="http://schemas.microsoft.com/office/drawing/2014/main" id="{EDB2C743-1E66-7154-49B7-62668E514A50}"/>
              </a:ext>
            </a:extLst>
          </p:cNvPr>
          <p:cNvPicPr>
            <a:picLocks noChangeAspect="1"/>
          </p:cNvPicPr>
          <p:nvPr/>
        </p:nvPicPr>
        <p:blipFill>
          <a:blip r:embed="rId2"/>
          <a:stretch>
            <a:fillRect/>
          </a:stretch>
        </p:blipFill>
        <p:spPr>
          <a:xfrm>
            <a:off x="4419600" y="1254648"/>
            <a:ext cx="7138415" cy="421027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5 `CCA` records showing multiple </a:t>
            </a:r>
            <a:r>
              <a:rPr lang="en-US" sz="2200" dirty="0" err="1"/>
              <a:t>veriables</a:t>
            </a:r>
            <a:endParaRPr lang="en-US" sz="2200" dirty="0"/>
          </a:p>
        </p:txBody>
      </p:sp>
      <p:pic>
        <p:nvPicPr>
          <p:cNvPr id="6" name="Picture 5" descr="A screenshot of a computer&#10;&#10;Description automatically generated with medium confidence">
            <a:extLst>
              <a:ext uri="{FF2B5EF4-FFF2-40B4-BE49-F238E27FC236}">
                <a16:creationId xmlns:a16="http://schemas.microsoft.com/office/drawing/2014/main" id="{D43B5CA1-148F-EDAA-15B6-8D9C269BF8F8}"/>
              </a:ext>
            </a:extLst>
          </p:cNvPr>
          <p:cNvPicPr>
            <a:picLocks noChangeAspect="1"/>
          </p:cNvPicPr>
          <p:nvPr/>
        </p:nvPicPr>
        <p:blipFill>
          <a:blip r:embed="rId2"/>
          <a:stretch>
            <a:fillRect/>
          </a:stretch>
        </p:blipFill>
        <p:spPr>
          <a:xfrm>
            <a:off x="630936" y="2496447"/>
            <a:ext cx="10917936" cy="354832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Payload Mass</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
            <a:extLst>
              <a:ext uri="{FF2B5EF4-FFF2-40B4-BE49-F238E27FC236}">
                <a16:creationId xmlns:a16="http://schemas.microsoft.com/office/drawing/2014/main" id="{23F41BDC-C273-E61F-CC13-CE0A41A29637}"/>
              </a:ext>
            </a:extLst>
          </p:cNvPr>
          <p:cNvPicPr>
            <a:picLocks noChangeAspect="1"/>
          </p:cNvPicPr>
          <p:nvPr/>
        </p:nvPicPr>
        <p:blipFill>
          <a:blip r:embed="rId2"/>
          <a:stretch>
            <a:fillRect/>
          </a:stretch>
        </p:blipFill>
        <p:spPr>
          <a:xfrm>
            <a:off x="4654296" y="1721712"/>
            <a:ext cx="6894576" cy="173207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Calculated total payload carried by boosters from NASA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Average Payload Mass by F9 v1.1</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Calculated average payload mass carried by booster version F9 v1.1</a:t>
            </a:r>
          </a:p>
        </p:txBody>
      </p:sp>
      <p:pic>
        <p:nvPicPr>
          <p:cNvPr id="6" name="Picture 5" descr="Graphical user interface, text, application, chat or text message, email&#10;&#10;Description automatically generated">
            <a:extLst>
              <a:ext uri="{FF2B5EF4-FFF2-40B4-BE49-F238E27FC236}">
                <a16:creationId xmlns:a16="http://schemas.microsoft.com/office/drawing/2014/main" id="{C16467DB-DF57-D2E5-5476-AAB619399FCE}"/>
              </a:ext>
            </a:extLst>
          </p:cNvPr>
          <p:cNvPicPr>
            <a:picLocks noChangeAspect="1"/>
          </p:cNvPicPr>
          <p:nvPr/>
        </p:nvPicPr>
        <p:blipFill>
          <a:blip r:embed="rId2"/>
          <a:stretch>
            <a:fillRect/>
          </a:stretch>
        </p:blipFill>
        <p:spPr>
          <a:xfrm>
            <a:off x="4654296" y="2098771"/>
            <a:ext cx="6903720" cy="266045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rgbClr val="FFFFFF"/>
                </a:solidFill>
                <a:latin typeface="+mj-lt"/>
                <a:ea typeface="+mj-ea"/>
                <a:cs typeface="+mj-cs"/>
              </a:rPr>
              <a:t>First Successful Ground Landing Date</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dirty="0">
                <a:solidFill>
                  <a:srgbClr val="FFFFFF"/>
                </a:solidFill>
              </a:rPr>
              <a:t>First successful landing outcome on ground pad</a:t>
            </a:r>
          </a:p>
        </p:txBody>
      </p:sp>
      <p:pic>
        <p:nvPicPr>
          <p:cNvPr id="6" name="Picture 5" descr="Graphical user interface, application&#10;&#10;Description automatically generated">
            <a:extLst>
              <a:ext uri="{FF2B5EF4-FFF2-40B4-BE49-F238E27FC236}">
                <a16:creationId xmlns:a16="http://schemas.microsoft.com/office/drawing/2014/main" id="{7FEB09A8-6F50-8E3E-2DF6-36EE3941E7A9}"/>
              </a:ext>
            </a:extLst>
          </p:cNvPr>
          <p:cNvPicPr>
            <a:picLocks noChangeAspect="1"/>
          </p:cNvPicPr>
          <p:nvPr/>
        </p:nvPicPr>
        <p:blipFill>
          <a:blip r:embed="rId2"/>
          <a:stretch>
            <a:fillRect/>
          </a:stretch>
        </p:blipFill>
        <p:spPr>
          <a:xfrm>
            <a:off x="630935" y="3087858"/>
            <a:ext cx="10917936" cy="177416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Successful Drone Ship Landing with Payload between 4000 and 6000</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700" dirty="0"/>
              <a:t>Names of boosters which have successfully landed on drone ship and had payload mass greater than 4000 but less than 6000</a:t>
            </a:r>
          </a:p>
        </p:txBody>
      </p:sp>
      <p:pic>
        <p:nvPicPr>
          <p:cNvPr id="3" name="Picture 2" descr="Graphical user interface, text&#10;&#10;Description automatically generated">
            <a:extLst>
              <a:ext uri="{FF2B5EF4-FFF2-40B4-BE49-F238E27FC236}">
                <a16:creationId xmlns:a16="http://schemas.microsoft.com/office/drawing/2014/main" id="{27ED0474-318F-9C82-150C-C334DA883C23}"/>
              </a:ext>
            </a:extLst>
          </p:cNvPr>
          <p:cNvPicPr>
            <a:picLocks noChangeAspect="1"/>
          </p:cNvPicPr>
          <p:nvPr/>
        </p:nvPicPr>
        <p:blipFill>
          <a:blip r:embed="rId2"/>
          <a:stretch>
            <a:fillRect/>
          </a:stretch>
        </p:blipFill>
        <p:spPr>
          <a:xfrm>
            <a:off x="557784" y="3317638"/>
            <a:ext cx="11164824" cy="231669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79709"/>
            <a:ext cx="4017889" cy="434367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u="sng" dirty="0">
                <a:solidFill>
                  <a:srgbClr val="0B49CB"/>
                </a:solidFill>
                <a:latin typeface="Abadi" panose="020B0604020104020204" pitchFamily="34" charset="0"/>
              </a:rPr>
              <a:t>Summary of methodologies</a:t>
            </a:r>
          </a:p>
          <a:p>
            <a:pPr marL="0" indent="0">
              <a:lnSpc>
                <a:spcPct val="100000"/>
              </a:lnSpc>
              <a:spcBef>
                <a:spcPts val="1400"/>
              </a:spcBef>
              <a:buNone/>
            </a:pPr>
            <a:r>
              <a:rPr lang="en-US" sz="2000" dirty="0">
                <a:solidFill>
                  <a:schemeClr val="tx1"/>
                </a:solidFill>
                <a:latin typeface="Abadi" panose="020B0604020104020204" pitchFamily="34" charset="0"/>
              </a:rPr>
              <a:t>- Web scrapping for vast amounts of usable data</a:t>
            </a:r>
          </a:p>
          <a:p>
            <a:pPr marL="0" indent="0">
              <a:lnSpc>
                <a:spcPct val="100000"/>
              </a:lnSpc>
              <a:spcBef>
                <a:spcPts val="1400"/>
              </a:spcBef>
              <a:buNone/>
            </a:pPr>
            <a:r>
              <a:rPr lang="en-US" sz="2000" dirty="0">
                <a:solidFill>
                  <a:schemeClr val="tx1"/>
                </a:solidFill>
                <a:latin typeface="Abadi" panose="020B0604020104020204" pitchFamily="34" charset="0"/>
              </a:rPr>
              <a:t>- API for data collection</a:t>
            </a:r>
          </a:p>
          <a:p>
            <a:pPr marL="0" indent="0">
              <a:lnSpc>
                <a:spcPct val="100000"/>
              </a:lnSpc>
              <a:spcBef>
                <a:spcPts val="1400"/>
              </a:spcBef>
              <a:buNone/>
            </a:pPr>
            <a:r>
              <a:rPr lang="en-US" sz="2000" dirty="0">
                <a:solidFill>
                  <a:schemeClr val="tx1"/>
                </a:solidFill>
                <a:latin typeface="Abadi" panose="020B0604020104020204" pitchFamily="34" charset="0"/>
              </a:rPr>
              <a:t>- Data visualization tools such as Matplotlib</a:t>
            </a:r>
          </a:p>
          <a:p>
            <a:pPr marL="0" indent="0">
              <a:lnSpc>
                <a:spcPct val="100000"/>
              </a:lnSpc>
              <a:spcBef>
                <a:spcPts val="1400"/>
              </a:spcBef>
              <a:buNone/>
            </a:pPr>
            <a:r>
              <a:rPr lang="en-US" sz="2000" dirty="0">
                <a:solidFill>
                  <a:schemeClr val="tx1"/>
                </a:solidFill>
                <a:latin typeface="Abadi" panose="020B0604020104020204" pitchFamily="34" charset="0"/>
              </a:rPr>
              <a:t>- Data manipulation using Python, SQL and Pandas data frames</a:t>
            </a:r>
          </a:p>
          <a:p>
            <a:pPr marL="0" indent="0">
              <a:lnSpc>
                <a:spcPct val="100000"/>
              </a:lnSpc>
              <a:spcBef>
                <a:spcPts val="1400"/>
              </a:spcBef>
              <a:buNone/>
            </a:pPr>
            <a:r>
              <a:rPr lang="en-US" sz="2000" dirty="0">
                <a:solidFill>
                  <a:schemeClr val="tx1"/>
                </a:solidFill>
                <a:latin typeface="Abadi" panose="020B0604020104020204" pitchFamily="34" charset="0"/>
              </a:rPr>
              <a:t>- Use of Machine learning for predictions and exploratory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5F88DCF1-2977-DEBE-F4E3-82CE15B13EF8}"/>
              </a:ext>
            </a:extLst>
          </p:cNvPr>
          <p:cNvSpPr txBox="1">
            <a:spLocks/>
          </p:cNvSpPr>
          <p:nvPr/>
        </p:nvSpPr>
        <p:spPr>
          <a:xfrm>
            <a:off x="6338395" y="1893311"/>
            <a:ext cx="4017889" cy="37159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u="sng" dirty="0">
                <a:solidFill>
                  <a:srgbClr val="0B49CB"/>
                </a:solidFill>
                <a:latin typeface="Abadi" panose="020B0604020104020204" pitchFamily="34" charset="0"/>
              </a:rPr>
              <a:t>Summary of all results</a:t>
            </a:r>
          </a:p>
          <a:p>
            <a:pPr marL="0" indent="0">
              <a:lnSpc>
                <a:spcPct val="100000"/>
              </a:lnSpc>
              <a:spcBef>
                <a:spcPts val="1400"/>
              </a:spcBef>
              <a:buNone/>
            </a:pPr>
            <a:r>
              <a:rPr lang="en-US" sz="2000" dirty="0">
                <a:solidFill>
                  <a:schemeClr val="tx1"/>
                </a:solidFill>
                <a:latin typeface="Abadi" panose="020B0604020104020204" pitchFamily="34" charset="0"/>
              </a:rPr>
              <a:t>- Data visualization using plots and descriptive charts</a:t>
            </a:r>
          </a:p>
          <a:p>
            <a:pPr>
              <a:lnSpc>
                <a:spcPct val="100000"/>
              </a:lnSpc>
              <a:spcBef>
                <a:spcPts val="1400"/>
              </a:spcBef>
              <a:buFontTx/>
              <a:buChar char="-"/>
            </a:pPr>
            <a:r>
              <a:rPr lang="en-US" sz="2000" dirty="0">
                <a:solidFill>
                  <a:schemeClr val="tx1"/>
                </a:solidFill>
                <a:latin typeface="Abadi" panose="020B0604020104020204" pitchFamily="34" charset="0"/>
              </a:rPr>
              <a:t>Final figures from various models</a:t>
            </a:r>
          </a:p>
          <a:p>
            <a:pPr>
              <a:lnSpc>
                <a:spcPct val="100000"/>
              </a:lnSpc>
              <a:spcBef>
                <a:spcPts val="1400"/>
              </a:spcBef>
              <a:buFontTx/>
              <a:buChar char="-"/>
            </a:pPr>
            <a:r>
              <a:rPr lang="en-US" sz="2000" dirty="0">
                <a:solidFill>
                  <a:schemeClr val="tx1"/>
                </a:solidFill>
                <a:latin typeface="Abadi" panose="020B0604020104020204" pitchFamily="34" charset="0"/>
              </a:rPr>
              <a:t>Organized data frame results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Total Number of Successful and Failure Mission Outcomes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Calculated 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4DDD5E5D-55AD-2530-5923-32A096B0B63B}"/>
              </a:ext>
            </a:extLst>
          </p:cNvPr>
          <p:cNvPicPr>
            <a:picLocks noChangeAspect="1"/>
          </p:cNvPicPr>
          <p:nvPr/>
        </p:nvPicPr>
        <p:blipFill>
          <a:blip r:embed="rId2"/>
          <a:stretch>
            <a:fillRect/>
          </a:stretch>
        </p:blipFill>
        <p:spPr>
          <a:xfrm>
            <a:off x="557784" y="3624670"/>
            <a:ext cx="11164824" cy="170263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371094" y="1161288"/>
            <a:ext cx="3438144"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Boosters Carried Maximum Payload</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a:spcBef>
                <a:spcPts val="1400"/>
              </a:spcBef>
            </a:pPr>
            <a:r>
              <a:rPr lang="en-US" sz="1700" dirty="0"/>
              <a:t>Names of the booster which have carried the maximum payload mass</a:t>
            </a:r>
          </a:p>
        </p:txBody>
      </p:sp>
      <p:pic>
        <p:nvPicPr>
          <p:cNvPr id="6" name="Picture 5" descr="Graphical user interface, application&#10;&#10;Description automatically generated">
            <a:extLst>
              <a:ext uri="{FF2B5EF4-FFF2-40B4-BE49-F238E27FC236}">
                <a16:creationId xmlns:a16="http://schemas.microsoft.com/office/drawing/2014/main" id="{A4DF0C61-479A-0E91-A288-A851FF355BB3}"/>
              </a:ext>
            </a:extLst>
          </p:cNvPr>
          <p:cNvPicPr>
            <a:picLocks noChangeAspect="1"/>
          </p:cNvPicPr>
          <p:nvPr/>
        </p:nvPicPr>
        <p:blipFill>
          <a:blip r:embed="rId2"/>
          <a:stretch>
            <a:fillRect/>
          </a:stretch>
        </p:blipFill>
        <p:spPr>
          <a:xfrm>
            <a:off x="4901184" y="1619002"/>
            <a:ext cx="6922008" cy="372057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3D72A51A-93CA-AE1B-5405-422D2FBCC65F}"/>
              </a:ext>
            </a:extLst>
          </p:cNvPr>
          <p:cNvSpPr/>
          <p:nvPr/>
        </p:nvSpPr>
        <p:spPr>
          <a:xfrm>
            <a:off x="10420350" y="3705225"/>
            <a:ext cx="1771650" cy="3152775"/>
          </a:xfrm>
          <a:prstGeom prst="round2Same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on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solidFill>
                <a:latin typeface="Abadi"/>
              </a:rPr>
              <a:t>2015 Launch Records</a:t>
            </a:r>
          </a:p>
        </p:txBody>
      </p:sp>
      <p:pic>
        <p:nvPicPr>
          <p:cNvPr id="6" name="Picture 5" descr="Graphical user interface&#10;&#10;Description automatically generated with low confidence">
            <a:extLst>
              <a:ext uri="{FF2B5EF4-FFF2-40B4-BE49-F238E27FC236}">
                <a16:creationId xmlns:a16="http://schemas.microsoft.com/office/drawing/2014/main" id="{B1517E82-D18F-5BB4-A8A6-FAE10146A7F9}"/>
              </a:ext>
            </a:extLst>
          </p:cNvPr>
          <p:cNvPicPr>
            <a:picLocks noChangeAspect="1"/>
          </p:cNvPicPr>
          <p:nvPr/>
        </p:nvPicPr>
        <p:blipFill>
          <a:blip r:embed="rId3"/>
          <a:stretch>
            <a:fillRect/>
          </a:stretch>
        </p:blipFill>
        <p:spPr>
          <a:xfrm>
            <a:off x="827940" y="4555138"/>
            <a:ext cx="3544035" cy="1286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38F469D4-B591-9BEF-FD9B-D695D08EC049}"/>
              </a:ext>
            </a:extLst>
          </p:cNvPr>
          <p:cNvPicPr>
            <a:picLocks noChangeAspect="1"/>
          </p:cNvPicPr>
          <p:nvPr/>
        </p:nvPicPr>
        <p:blipFill>
          <a:blip r:embed="rId4"/>
          <a:stretch>
            <a:fillRect/>
          </a:stretch>
        </p:blipFill>
        <p:spPr>
          <a:xfrm>
            <a:off x="827940" y="4012137"/>
            <a:ext cx="8268854" cy="5430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Rank Landing Outcomes Between 2010-06-04 and 2017-03-20</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500" dirty="0"/>
              <a:t>Ranked count of landing outcomes (such as Failure (drone ship) or Success (ground pad)) between the date 2010-06-04 and 2017-03-20, in descending order</a:t>
            </a:r>
          </a:p>
        </p:txBody>
      </p:sp>
      <p:pic>
        <p:nvPicPr>
          <p:cNvPr id="6" name="Picture 5" descr="Table&#10;&#10;Description automatically generated">
            <a:extLst>
              <a:ext uri="{FF2B5EF4-FFF2-40B4-BE49-F238E27FC236}">
                <a16:creationId xmlns:a16="http://schemas.microsoft.com/office/drawing/2014/main" id="{1036D1B4-7D73-E8E4-23CF-2A67625F5A53}"/>
              </a:ext>
            </a:extLst>
          </p:cNvPr>
          <p:cNvPicPr>
            <a:picLocks noChangeAspect="1"/>
          </p:cNvPicPr>
          <p:nvPr/>
        </p:nvPicPr>
        <p:blipFill>
          <a:blip r:embed="rId2"/>
          <a:stretch>
            <a:fillRect/>
          </a:stretch>
        </p:blipFill>
        <p:spPr>
          <a:xfrm>
            <a:off x="1319601" y="2290936"/>
            <a:ext cx="9540605"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This map shows the different site location across the US in both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descr="Map&#10;&#10;Description automatically generated">
            <a:extLst>
              <a:ext uri="{FF2B5EF4-FFF2-40B4-BE49-F238E27FC236}">
                <a16:creationId xmlns:a16="http://schemas.microsoft.com/office/drawing/2014/main" id="{D9FC84F4-8B3D-8FB9-379E-BE0E243D03F6}"/>
              </a:ext>
            </a:extLst>
          </p:cNvPr>
          <p:cNvPicPr>
            <a:picLocks noChangeAspect="1"/>
          </p:cNvPicPr>
          <p:nvPr/>
        </p:nvPicPr>
        <p:blipFill>
          <a:blip r:embed="rId3"/>
          <a:stretch>
            <a:fillRect/>
          </a:stretch>
        </p:blipFill>
        <p:spPr>
          <a:xfrm>
            <a:off x="874784" y="2802233"/>
            <a:ext cx="9745589" cy="28032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This represents successful and failed landing missions</a:t>
            </a:r>
          </a:p>
          <a:p>
            <a:pPr>
              <a:spcBef>
                <a:spcPts val="1400"/>
              </a:spcBef>
            </a:pPr>
            <a:r>
              <a:rPr lang="en-US" dirty="0">
                <a:solidFill>
                  <a:schemeClr val="accent3">
                    <a:lumMod val="25000"/>
                  </a:schemeClr>
                </a:solidFill>
              </a:rPr>
              <a:t>Failed being in red and successful in green.</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descr="Diagram&#10;&#10;Description automatically generated">
            <a:extLst>
              <a:ext uri="{FF2B5EF4-FFF2-40B4-BE49-F238E27FC236}">
                <a16:creationId xmlns:a16="http://schemas.microsoft.com/office/drawing/2014/main" id="{3E06D99D-B71E-280D-FAA3-CCE4386ABC2E}"/>
              </a:ext>
            </a:extLst>
          </p:cNvPr>
          <p:cNvPicPr>
            <a:picLocks noChangeAspect="1"/>
          </p:cNvPicPr>
          <p:nvPr/>
        </p:nvPicPr>
        <p:blipFill>
          <a:blip r:embed="rId3"/>
          <a:stretch>
            <a:fillRect/>
          </a:stretch>
        </p:blipFill>
        <p:spPr>
          <a:xfrm>
            <a:off x="770010" y="2795588"/>
            <a:ext cx="9288171" cy="394373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site map shows map elements relative to the site with respected identifiers like roadways and coast lines.</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descr="Chart&#10;&#10;Description automatically generated with medium confidence">
            <a:extLst>
              <a:ext uri="{FF2B5EF4-FFF2-40B4-BE49-F238E27FC236}">
                <a16:creationId xmlns:a16="http://schemas.microsoft.com/office/drawing/2014/main" id="{38F97626-1F1C-CA76-C2E5-00A26DF3EFFD}"/>
              </a:ext>
            </a:extLst>
          </p:cNvPr>
          <p:cNvPicPr>
            <a:picLocks noChangeAspect="1"/>
          </p:cNvPicPr>
          <p:nvPr/>
        </p:nvPicPr>
        <p:blipFill>
          <a:blip r:embed="rId3"/>
          <a:stretch>
            <a:fillRect/>
          </a:stretch>
        </p:blipFill>
        <p:spPr>
          <a:xfrm>
            <a:off x="598561" y="2490210"/>
            <a:ext cx="9821646" cy="414395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47800"/>
            <a:ext cx="9745589" cy="247650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This pie chart represent the success of the following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LC-39A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LC-40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VAFB SLC-4E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four sites launch success</a:t>
            </a:r>
          </a:p>
        </p:txBody>
      </p:sp>
      <p:pic>
        <p:nvPicPr>
          <p:cNvPr id="4" name="Picture 3" descr="Background pattern&#10;&#10;Description automatically generated with low confidence">
            <a:extLst>
              <a:ext uri="{FF2B5EF4-FFF2-40B4-BE49-F238E27FC236}">
                <a16:creationId xmlns:a16="http://schemas.microsoft.com/office/drawing/2014/main" id="{725BB727-841A-13E0-34AD-ECBE568450C8}"/>
              </a:ext>
            </a:extLst>
          </p:cNvPr>
          <p:cNvPicPr>
            <a:picLocks noChangeAspect="1"/>
          </p:cNvPicPr>
          <p:nvPr/>
        </p:nvPicPr>
        <p:blipFill>
          <a:blip r:embed="rId3"/>
          <a:stretch>
            <a:fillRect/>
          </a:stretch>
        </p:blipFill>
        <p:spPr>
          <a:xfrm>
            <a:off x="941639" y="3816997"/>
            <a:ext cx="9573961" cy="261021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Diagonal Corners Snipped 7">
            <a:extLst>
              <a:ext uri="{FF2B5EF4-FFF2-40B4-BE49-F238E27FC236}">
                <a16:creationId xmlns:a16="http://schemas.microsoft.com/office/drawing/2014/main" id="{50900A35-D6B8-6CEC-01C2-E9EB7FF3AB8D}"/>
              </a:ext>
            </a:extLst>
          </p:cNvPr>
          <p:cNvSpPr/>
          <p:nvPr/>
        </p:nvSpPr>
        <p:spPr>
          <a:xfrm>
            <a:off x="700087" y="236798"/>
            <a:ext cx="4757738" cy="914400"/>
          </a:xfrm>
          <a:prstGeom prst="snip2Diag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882AB08-3705-2110-8327-61A5C7C14EDC}"/>
              </a:ext>
            </a:extLst>
          </p:cNvPr>
          <p:cNvSpPr/>
          <p:nvPr/>
        </p:nvSpPr>
        <p:spPr>
          <a:xfrm>
            <a:off x="8201026" y="4729163"/>
            <a:ext cx="2228850" cy="1698048"/>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6" name="Rectangle 5">
            <a:extLst>
              <a:ext uri="{FF2B5EF4-FFF2-40B4-BE49-F238E27FC236}">
                <a16:creationId xmlns:a16="http://schemas.microsoft.com/office/drawing/2014/main" id="{2E9077CC-0FA8-53D5-99B7-8C82ACDEA99B}"/>
              </a:ext>
            </a:extLst>
          </p:cNvPr>
          <p:cNvSpPr/>
          <p:nvPr/>
        </p:nvSpPr>
        <p:spPr>
          <a:xfrm>
            <a:off x="5669656" y="4729163"/>
            <a:ext cx="2202756" cy="1698048"/>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14451" y="505800"/>
            <a:ext cx="10748961" cy="6125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dirty="0">
                <a:solidFill>
                  <a:schemeClr val="bg1"/>
                </a:solidFill>
                <a:latin typeface="Abadi"/>
              </a:rPr>
              <a:t>Introduction</a:t>
            </a:r>
            <a:endParaRPr lang="en-US" sz="4800" dirty="0">
              <a:solidFill>
                <a:schemeClr val="bg1"/>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70290" y="1577974"/>
            <a:ext cx="10887682" cy="390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development of the Falcon 9 rocket is a marvel for the space industry for many reasons, but their flagship ability is cost per a launch. A Falcon 9 rocket can cost 62 million dollars a launch which may sound expensive, but when compared to their alternative or predecessors with similar payload capacity with an average of165 million a launch it’s a steal. The reason for such a price difference is Falcon 9 booster reusability, where the first stage booster returns safely to the earths surface. </a:t>
            </a:r>
          </a:p>
          <a:p>
            <a:pPr>
              <a:spcBef>
                <a:spcPts val="1400"/>
              </a:spcBef>
            </a:pPr>
            <a:r>
              <a:rPr lang="en-US" sz="2200" dirty="0">
                <a:solidFill>
                  <a:schemeClr val="accent3">
                    <a:lumMod val="25000"/>
                  </a:schemeClr>
                </a:solidFill>
                <a:latin typeface="Abadi" panose="020B0604020104020204" pitchFamily="34" charset="0"/>
              </a:rPr>
              <a:t>If we can determine which sites and conditions produce the highest probability of the booster returning safely, we can calculate the cost of future launches. Follow me threw this project as we explore a machine learning models that can aid use in determining data to help use find our results.</a:t>
            </a:r>
          </a:p>
        </p:txBody>
      </p:sp>
      <p:pic>
        <p:nvPicPr>
          <p:cNvPr id="1026" name="Picture 2" descr="SpaceX Launches, Explodes Rocket During Vital Spaceship Test for NASA">
            <a:extLst>
              <a:ext uri="{FF2B5EF4-FFF2-40B4-BE49-F238E27FC236}">
                <a16:creationId xmlns:a16="http://schemas.microsoft.com/office/drawing/2014/main" id="{CA9EEDB0-AD9C-4C0F-CA22-A9FFFA0BC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5" y="4902815"/>
            <a:ext cx="1840608" cy="1380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tch SpaceX Fire Off Its Second Flight-Proven Falcon 9 | WIRED">
            <a:extLst>
              <a:ext uri="{FF2B5EF4-FFF2-40B4-BE49-F238E27FC236}">
                <a16:creationId xmlns:a16="http://schemas.microsoft.com/office/drawing/2014/main" id="{3375382B-4AD2-1DB5-7E91-545B8F520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804" y="4898107"/>
            <a:ext cx="1846885" cy="138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18700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shows the visually represents the success rate of site KSC LC 39A over the three other sits.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 39A Success over other site</a:t>
            </a:r>
          </a:p>
        </p:txBody>
      </p:sp>
      <p:pic>
        <p:nvPicPr>
          <p:cNvPr id="7" name="Picture 6" descr="Background pattern">
            <a:extLst>
              <a:ext uri="{FF2B5EF4-FFF2-40B4-BE49-F238E27FC236}">
                <a16:creationId xmlns:a16="http://schemas.microsoft.com/office/drawing/2014/main" id="{9A452882-A36B-3B40-FC55-43F31171FAC8}"/>
              </a:ext>
            </a:extLst>
          </p:cNvPr>
          <p:cNvPicPr>
            <a:picLocks noChangeAspect="1"/>
          </p:cNvPicPr>
          <p:nvPr/>
        </p:nvPicPr>
        <p:blipFill>
          <a:blip r:embed="rId3"/>
          <a:stretch>
            <a:fillRect/>
          </a:stretch>
        </p:blipFill>
        <p:spPr>
          <a:xfrm>
            <a:off x="2553303" y="2940697"/>
            <a:ext cx="5657248" cy="2610214"/>
          </a:xfrm>
          <a:prstGeom prst="rect">
            <a:avLst/>
          </a:prstGeom>
        </p:spPr>
      </p:pic>
      <p:pic>
        <p:nvPicPr>
          <p:cNvPr id="4" name="Picture 3" descr="Chart, pie chart&#10;&#10;Description automatically generated">
            <a:extLst>
              <a:ext uri="{FF2B5EF4-FFF2-40B4-BE49-F238E27FC236}">
                <a16:creationId xmlns:a16="http://schemas.microsoft.com/office/drawing/2014/main" id="{01931223-760D-4BED-55FB-61BA0DD16173}"/>
              </a:ext>
            </a:extLst>
          </p:cNvPr>
          <p:cNvPicPr>
            <a:picLocks noChangeAspect="1"/>
          </p:cNvPicPr>
          <p:nvPr/>
        </p:nvPicPr>
        <p:blipFill>
          <a:blip r:embed="rId4"/>
          <a:stretch>
            <a:fillRect/>
          </a:stretch>
        </p:blipFill>
        <p:spPr>
          <a:xfrm>
            <a:off x="4602514" y="3924300"/>
            <a:ext cx="3608037" cy="151671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Shown below is the correlation between Payload vs. Launch Outcome</a:t>
            </a:r>
          </a:p>
          <a:p>
            <a:pPr>
              <a:lnSpc>
                <a:spcPct val="100000"/>
              </a:lnSpc>
              <a:spcBef>
                <a:spcPts val="1400"/>
              </a:spcBef>
            </a:pPr>
            <a:r>
              <a:rPr lang="en-US" sz="2200" dirty="0">
                <a:solidFill>
                  <a:schemeClr val="accent3">
                    <a:lumMod val="25000"/>
                  </a:schemeClr>
                </a:solidFill>
                <a:latin typeface="Abadi" panose="020B0604020104020204" pitchFamily="34" charset="0"/>
              </a:rPr>
              <a:t>1 for successful outcome and 0 for non-successful </a:t>
            </a:r>
          </a:p>
          <a:p>
            <a:pPr>
              <a:lnSpc>
                <a:spcPct val="100000"/>
              </a:lnSpc>
              <a:spcBef>
                <a:spcPts val="1400"/>
              </a:spcBef>
            </a:pPr>
            <a:r>
              <a:rPr lang="en-US" sz="2200" dirty="0">
                <a:solidFill>
                  <a:schemeClr val="accent3">
                    <a:lumMod val="25000"/>
                  </a:schemeClr>
                </a:solidFill>
                <a:latin typeface="Abadi" panose="020B0604020104020204" pitchFamily="34" charset="0"/>
              </a:rPr>
              <a:t>As we can see payload mass above 6kg have not had success and the most successful payload weight in kg is 3kg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a:t>
            </a:r>
          </a:p>
        </p:txBody>
      </p:sp>
      <p:pic>
        <p:nvPicPr>
          <p:cNvPr id="4" name="Picture 3" descr="Text&#10;&#10;Description automatically generated">
            <a:extLst>
              <a:ext uri="{FF2B5EF4-FFF2-40B4-BE49-F238E27FC236}">
                <a16:creationId xmlns:a16="http://schemas.microsoft.com/office/drawing/2014/main" id="{18811025-91AA-7DD3-E500-DBCA8AA2ACD1}"/>
              </a:ext>
            </a:extLst>
          </p:cNvPr>
          <p:cNvPicPr>
            <a:picLocks noChangeAspect="1"/>
          </p:cNvPicPr>
          <p:nvPr/>
        </p:nvPicPr>
        <p:blipFill>
          <a:blip r:embed="rId3"/>
          <a:stretch>
            <a:fillRect/>
          </a:stretch>
        </p:blipFill>
        <p:spPr>
          <a:xfrm>
            <a:off x="0" y="4285285"/>
            <a:ext cx="12192000" cy="220484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227903" y="5775561"/>
            <a:ext cx="2200473" cy="322176"/>
          </a:xfrm>
        </p:spPr>
        <p:txBody>
          <a:bodyPr/>
          <a:lstStyle/>
          <a:p>
            <a:pPr defTabSz="731520">
              <a:spcAft>
                <a:spcPts val="600"/>
              </a:spcAft>
            </a:pPr>
            <a:fld id="{5075537C-CA84-1446-933C-8E9D027F9201}" type="slidenum">
              <a:rPr lang="en-US" sz="1280" kern="1200">
                <a:solidFill>
                  <a:srgbClr val="1C7DDB"/>
                </a:solidFill>
                <a:latin typeface="Abadi" panose="020B0604020104020204" pitchFamily="34" charset="0"/>
                <a:ea typeface="+mn-ea"/>
                <a:cs typeface="+mn-cs"/>
              </a:rPr>
              <a:pPr defTabSz="731520">
                <a:spcAft>
                  <a:spcPts val="600"/>
                </a:spcAft>
              </a:pPr>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854969" y="2112579"/>
            <a:ext cx="7520961" cy="983190"/>
          </a:xfrm>
          <a:prstGeom prst="rect">
            <a:avLst/>
          </a:prstGeom>
        </p:spPr>
        <p:txBody>
          <a:bodyPr vert="horz" lIns="91440" tIns="45720" rIns="91440" bIns="45720" rtlCol="0" anchor="t">
            <a:normAutofit/>
          </a:bodyPr>
          <a:lstStyle/>
          <a:p>
            <a:pPr marL="182880" indent="-182880" defTabSz="731520">
              <a:lnSpc>
                <a:spcPct val="100000"/>
              </a:lnSpc>
              <a:spcBef>
                <a:spcPts val="1120"/>
              </a:spcBef>
            </a:pPr>
            <a:r>
              <a:rPr lang="en-US" sz="1760" kern="1200">
                <a:solidFill>
                  <a:schemeClr val="accent3">
                    <a:lumMod val="25000"/>
                  </a:schemeClr>
                </a:solidFill>
                <a:latin typeface="Abadi"/>
                <a:ea typeface="+mn-ea"/>
                <a:cs typeface="+mn-cs"/>
              </a:rPr>
              <a:t>This chart visualizes the built model accuracy for all built classification models, in a bar chart</a:t>
            </a:r>
            <a:endParaRPr lang="en-US" sz="2200">
              <a:solidFill>
                <a:schemeClr val="accent3">
                  <a:lumMod val="25000"/>
                </a:schemeClr>
              </a:solidFill>
              <a:latin typeface="Abadi" panose="020B0604020104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28ED820A-4230-CEAC-57B6-BB1D026B4155}"/>
              </a:ext>
            </a:extLst>
          </p:cNvPr>
          <p:cNvPicPr>
            <a:picLocks noChangeAspect="1"/>
          </p:cNvPicPr>
          <p:nvPr/>
        </p:nvPicPr>
        <p:blipFill>
          <a:blip r:embed="rId2"/>
          <a:stretch>
            <a:fillRect/>
          </a:stretch>
        </p:blipFill>
        <p:spPr>
          <a:xfrm>
            <a:off x="756405" y="2830749"/>
            <a:ext cx="9009679" cy="3474635"/>
          </a:xfrm>
          <a:prstGeom prst="rect">
            <a:avLst/>
          </a:prstGeom>
        </p:spPr>
      </p:pic>
      <p:pic>
        <p:nvPicPr>
          <p:cNvPr id="7" name="Picture 6" descr="Chart, bar chart&#10;&#10;Description automatically generated">
            <a:extLst>
              <a:ext uri="{FF2B5EF4-FFF2-40B4-BE49-F238E27FC236}">
                <a16:creationId xmlns:a16="http://schemas.microsoft.com/office/drawing/2014/main" id="{B7B9D7DA-DA8B-1C28-275B-01EA1832975B}"/>
              </a:ext>
            </a:extLst>
          </p:cNvPr>
          <p:cNvPicPr>
            <a:picLocks noChangeAspect="1"/>
          </p:cNvPicPr>
          <p:nvPr/>
        </p:nvPicPr>
        <p:blipFill>
          <a:blip r:embed="rId3"/>
          <a:stretch>
            <a:fillRect/>
          </a:stretch>
        </p:blipFill>
        <p:spPr>
          <a:xfrm>
            <a:off x="4056434" y="2830749"/>
            <a:ext cx="5709651" cy="168288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5">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365125"/>
            <a:ext cx="10515600" cy="930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Confusion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339798" y="5825691"/>
            <a:ext cx="2366669" cy="346509"/>
          </a:xfrm>
        </p:spPr>
        <p:txBody>
          <a:bodyPr/>
          <a:lstStyle/>
          <a:p>
            <a:pPr defTabSz="786384">
              <a:spcAft>
                <a:spcPts val="600"/>
              </a:spcAft>
            </a:pPr>
            <a:fld id="{5075537C-CA84-1446-933C-8E9D027F9201}" type="slidenum">
              <a:rPr lang="en-US" sz="1376" kern="1200">
                <a:solidFill>
                  <a:srgbClr val="1C7DDB"/>
                </a:solidFill>
                <a:latin typeface="Abadi" panose="020B0604020104020204" pitchFamily="34" charset="0"/>
                <a:ea typeface="+mn-ea"/>
                <a:cs typeface="+mn-cs"/>
              </a:rPr>
              <a:pPr defTabSz="786384">
                <a:spcAft>
                  <a:spcPts val="600"/>
                </a:spcAft>
              </a:pPr>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485532" y="2402189"/>
            <a:ext cx="3280129" cy="1595880"/>
          </a:xfrm>
          <a:prstGeom prst="rect">
            <a:avLst/>
          </a:prstGeom>
        </p:spPr>
        <p:txBody>
          <a:bodyPr>
            <a:normAutofit/>
          </a:bodyPr>
          <a:lstStyle/>
          <a:p>
            <a:pPr marL="196596" indent="-196596" defTabSz="786384">
              <a:lnSpc>
                <a:spcPct val="100000"/>
              </a:lnSpc>
              <a:spcBef>
                <a:spcPts val="1204"/>
              </a:spcBef>
            </a:pPr>
            <a:r>
              <a:rPr lang="en-US" sz="1892" kern="1200" dirty="0">
                <a:solidFill>
                  <a:schemeClr val="accent3">
                    <a:lumMod val="25000"/>
                  </a:schemeClr>
                </a:solidFill>
                <a:latin typeface="Abadi" panose="020B0604020104020204" pitchFamily="34" charset="0"/>
                <a:ea typeface="+mn-ea"/>
                <a:cs typeface="+mn-cs"/>
              </a:rPr>
              <a:t>This shows a confusing matrix predicting a decision tree method with moderate accuracy.</a:t>
            </a:r>
            <a:endParaRPr lang="en-US" sz="2200" dirty="0">
              <a:solidFill>
                <a:schemeClr val="accent3">
                  <a:lumMod val="25000"/>
                </a:schemeClr>
              </a:solidFill>
              <a:latin typeface="Abadi" panose="020B0604020104020204" pitchFamily="34" charset="0"/>
            </a:endParaRPr>
          </a:p>
        </p:txBody>
      </p:sp>
      <p:pic>
        <p:nvPicPr>
          <p:cNvPr id="10" name="Picture 9" descr="Application&#10;&#10;Description automatically generated with medium confidence">
            <a:extLst>
              <a:ext uri="{FF2B5EF4-FFF2-40B4-BE49-F238E27FC236}">
                <a16:creationId xmlns:a16="http://schemas.microsoft.com/office/drawing/2014/main" id="{2A556F45-1273-A87A-B2A3-D3E92BD0FCA3}"/>
              </a:ext>
            </a:extLst>
          </p:cNvPr>
          <p:cNvPicPr>
            <a:picLocks noChangeAspect="1"/>
          </p:cNvPicPr>
          <p:nvPr/>
        </p:nvPicPr>
        <p:blipFill>
          <a:blip r:embed="rId2"/>
          <a:stretch>
            <a:fillRect/>
          </a:stretch>
        </p:blipFill>
        <p:spPr>
          <a:xfrm>
            <a:off x="5285986" y="1967720"/>
            <a:ext cx="5420481" cy="44011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893167" y="-374177"/>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Abadi" panose="020B0604020104020204" pitchFamily="34" charset="0"/>
                <a:ea typeface="+mj-ea"/>
                <a:cs typeface="+mj-cs"/>
              </a:rPr>
              <a:t>Conclusions</a:t>
            </a:r>
          </a:p>
        </p:txBody>
      </p:sp>
      <p:pic>
        <p:nvPicPr>
          <p:cNvPr id="11" name="Picture 10" descr="Rocket launch">
            <a:extLst>
              <a:ext uri="{FF2B5EF4-FFF2-40B4-BE49-F238E27FC236}">
                <a16:creationId xmlns:a16="http://schemas.microsoft.com/office/drawing/2014/main" id="{D6D15F27-64BA-555A-5919-D2D2FDAE86B5}"/>
              </a:ext>
            </a:extLst>
          </p:cNvPr>
          <p:cNvPicPr>
            <a:picLocks noChangeAspect="1"/>
          </p:cNvPicPr>
          <p:nvPr/>
        </p:nvPicPr>
        <p:blipFill rotWithShape="1">
          <a:blip r:embed="rId2"/>
          <a:srcRect l="33926" r="654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933872" y="1040860"/>
            <a:ext cx="5419926" cy="5505855"/>
          </a:xfrm>
          <a:prstGeom prst="rect">
            <a:avLst/>
          </a:prstGeom>
        </p:spPr>
        <p:txBody>
          <a:bodyPr vert="horz" lIns="91440" tIns="45720" rIns="91440" bIns="45720" rtlCol="0">
            <a:normAutofit fontScale="70000" lnSpcReduction="20000"/>
          </a:bodyPr>
          <a:lstStyle/>
          <a:p>
            <a:r>
              <a:rPr lang="en-US" sz="2000" b="1" i="0" dirty="0">
                <a:solidFill>
                  <a:srgbClr val="204E79"/>
                </a:solidFill>
                <a:effectLst/>
              </a:rPr>
              <a:t>SpaceX is a company that has revolutionized space travel and exploration by introducing reusable rockets. However, in their early days, the company faced many challenges, and many of their launches failed to land and be reused. But over time, they worked hard and made significant progress, achieving higher success rates and reducing the cost of space exploration.</a:t>
            </a:r>
          </a:p>
          <a:p>
            <a:pPr marL="0" indent="0">
              <a:buNone/>
            </a:pPr>
            <a:r>
              <a:rPr lang="en-US" sz="2000" b="1" i="0" dirty="0">
                <a:solidFill>
                  <a:srgbClr val="204E79"/>
                </a:solidFill>
                <a:effectLst/>
              </a:rPr>
              <a:t>One of the key factors in SpaceX's success is their ability to land and reuse rockets. By doing so, they can significantly reduce the cost of launching a satellite or conducting a space mission. After their 20th flight, SpaceX managed to achieve a much higher success rate of around 83%, indicating that their efforts were paying off.</a:t>
            </a:r>
          </a:p>
          <a:p>
            <a:r>
              <a:rPr lang="en-US" sz="2000" b="1" i="0" dirty="0">
                <a:solidFill>
                  <a:srgbClr val="204E79"/>
                </a:solidFill>
                <a:effectLst/>
              </a:rPr>
              <a:t>The success rate varies across different orbits, and some orbits are more challenging than others. For example, the Geostationary Transfer Orbit (GTO) is known to be one of the most challenging orbits for SpaceX. This is because it requires a lot of energy to reach the correct altitude and velocity, and it is difficult to land the rocket back on Earth due to the high speeds involved.</a:t>
            </a:r>
          </a:p>
          <a:p>
            <a:r>
              <a:rPr lang="en-US" sz="2000" b="1" i="0" dirty="0">
                <a:solidFill>
                  <a:srgbClr val="204E79"/>
                </a:solidFill>
                <a:effectLst/>
              </a:rPr>
              <a:t>Certain orbits have been particularly successful for SpaceX. For example, the Earth-Sun Lagrange Point 1 (ES-l1), Geostationary Orbit (GEO), High Earth Orbit (HEO), and Sun-Synchronous Orbit (SSO) have all had high success rates. Additionally, the Very Low Earth Orbit (VLEO) has been a primary focus of recent flights, with a success rate of 85% over 13 flights.</a:t>
            </a:r>
          </a:p>
          <a:p>
            <a:pPr marL="0" indent="0">
              <a:buNone/>
            </a:pPr>
            <a:r>
              <a:rPr lang="en-US" sz="2000" b="1" i="0" dirty="0">
                <a:solidFill>
                  <a:srgbClr val="204E79"/>
                </a:solidFill>
                <a:effectLst/>
              </a:rPr>
              <a:t>Among the launch sites, KSC LC-39A has had the most successful launches. This site has been used for missions to the International Space Station (ISS) and for launching communications satellites.</a:t>
            </a:r>
          </a:p>
          <a:p>
            <a:r>
              <a:rPr lang="en-US" sz="2000" b="1" i="0" dirty="0">
                <a:solidFill>
                  <a:srgbClr val="204E79"/>
                </a:solidFill>
                <a:effectLst/>
              </a:rPr>
              <a:t>Finally, machine learning algorithms can be used to predict the outcome of a launch based on various parameters such as launch site, payload, and orbit. The Decision Tree Classifier was found to be the best model to predict the outcome of a flight based on the available data. By using machine learning, SpaceX can optimize their launch processes and improve their success rate even further.</a:t>
            </a:r>
          </a:p>
          <a:p>
            <a:pPr>
              <a:spcBef>
                <a:spcPts val="1400"/>
              </a:spcBef>
            </a:pPr>
            <a:endParaRPr lang="en-US" sz="800"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20FD928D-1571-F489-9E3B-760FE0FD52AA}"/>
              </a:ext>
            </a:extLst>
          </p:cNvPr>
          <p:cNvSpPr/>
          <p:nvPr/>
        </p:nvSpPr>
        <p:spPr>
          <a:xfrm>
            <a:off x="356459" y="154983"/>
            <a:ext cx="4138047" cy="1214503"/>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solidFill>
                  <a:schemeClr val="accent3">
                    <a:lumMod val="25000"/>
                  </a:schemeClr>
                </a:solidFill>
                <a:latin typeface="Abadi" panose="020B0604020104020204" pitchFamily="34" charset="0"/>
              </a:rPr>
              <a:t>The data set was collected by launching an HTTP request which was used to reach the data from the API, then using pandas libraries and numpy for manipulating the data into our desired dimensions to represent the data. </a:t>
            </a:r>
          </a:p>
          <a:p>
            <a:pPr>
              <a:lnSpc>
                <a:spcPct val="100000"/>
              </a:lnSpc>
              <a:spcBef>
                <a:spcPts val="1400"/>
              </a:spcBef>
            </a:pPr>
            <a:r>
              <a:rPr lang="en-US" dirty="0">
                <a:solidFill>
                  <a:schemeClr val="accent3">
                    <a:lumMod val="25000"/>
                  </a:schemeClr>
                </a:solidFill>
                <a:latin typeface="Abadi" panose="020B0604020104020204" pitchFamily="34" charset="0"/>
              </a:rPr>
              <a:t>Then we defined a series of helper functions which helped us use the API to extract information using identification numbers in the launch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allout: Right Arrow 2">
            <a:extLst>
              <a:ext uri="{FF2B5EF4-FFF2-40B4-BE49-F238E27FC236}">
                <a16:creationId xmlns:a16="http://schemas.microsoft.com/office/drawing/2014/main" id="{80F3D305-27C8-F446-5B34-D87DDAE8D420}"/>
              </a:ext>
            </a:extLst>
          </p:cNvPr>
          <p:cNvSpPr/>
          <p:nvPr/>
        </p:nvSpPr>
        <p:spPr>
          <a:xfrm>
            <a:off x="2479730" y="5512811"/>
            <a:ext cx="914400" cy="914400"/>
          </a:xfrm>
          <a:prstGeom prst="rightArrowCallou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llout: Down Arrow 3">
            <a:extLst>
              <a:ext uri="{FF2B5EF4-FFF2-40B4-BE49-F238E27FC236}">
                <a16:creationId xmlns:a16="http://schemas.microsoft.com/office/drawing/2014/main" id="{C962EA9C-98C5-654C-CA54-542517347125}"/>
              </a:ext>
            </a:extLst>
          </p:cNvPr>
          <p:cNvSpPr/>
          <p:nvPr/>
        </p:nvSpPr>
        <p:spPr>
          <a:xfrm>
            <a:off x="4130298" y="5568373"/>
            <a:ext cx="914400" cy="914400"/>
          </a:xfrm>
          <a:prstGeom prst="downArrow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llout: Up Arrow 6">
            <a:extLst>
              <a:ext uri="{FF2B5EF4-FFF2-40B4-BE49-F238E27FC236}">
                <a16:creationId xmlns:a16="http://schemas.microsoft.com/office/drawing/2014/main" id="{EBE31CDA-EBD8-8178-E36C-AEBCE5083155}"/>
              </a:ext>
            </a:extLst>
          </p:cNvPr>
          <p:cNvSpPr/>
          <p:nvPr/>
        </p:nvSpPr>
        <p:spPr>
          <a:xfrm>
            <a:off x="5625885" y="5512811"/>
            <a:ext cx="914400" cy="914400"/>
          </a:xfrm>
          <a:prstGeom prst="upArrow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625851" cy="41347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Here we used the .get method to interact with the </a:t>
            </a:r>
            <a:r>
              <a:rPr lang="en-US" sz="2200" dirty="0" err="1">
                <a:solidFill>
                  <a:schemeClr val="accent3">
                    <a:lumMod val="25000"/>
                  </a:schemeClr>
                </a:solidFill>
                <a:latin typeface="Abadi"/>
              </a:rPr>
              <a:t>spacex_url</a:t>
            </a:r>
            <a:r>
              <a:rPr lang="en-US" sz="2200" dirty="0">
                <a:solidFill>
                  <a:schemeClr val="accent3">
                    <a:lumMod val="25000"/>
                  </a:schemeClr>
                </a:solidFill>
                <a:latin typeface="Abadi"/>
              </a:rPr>
              <a:t> and begin retrieving launch data.</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Graphical user interface, application">
            <a:extLst>
              <a:ext uri="{FF2B5EF4-FFF2-40B4-BE49-F238E27FC236}">
                <a16:creationId xmlns:a16="http://schemas.microsoft.com/office/drawing/2014/main" id="{2BF2672A-3361-9E37-94C4-FC2EB428C73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798009" y="2692304"/>
            <a:ext cx="10659963" cy="1543265"/>
          </a:xfrm>
          <a:prstGeom prst="rect">
            <a:avLst/>
          </a:prstGeom>
        </p:spPr>
      </p:pic>
      <p:sp>
        <p:nvSpPr>
          <p:cNvPr id="9" name="TextBox 8">
            <a:hlinkClick r:id="rId4"/>
            <a:extLst>
              <a:ext uri="{FF2B5EF4-FFF2-40B4-BE49-F238E27FC236}">
                <a16:creationId xmlns:a16="http://schemas.microsoft.com/office/drawing/2014/main" id="{22E41995-C9C0-83B7-C1BC-38D3AE809001}"/>
              </a:ext>
            </a:extLst>
          </p:cNvPr>
          <p:cNvSpPr txBox="1"/>
          <p:nvPr/>
        </p:nvSpPr>
        <p:spPr>
          <a:xfrm>
            <a:off x="6382338" y="4414300"/>
            <a:ext cx="6093618" cy="369332"/>
          </a:xfrm>
          <a:prstGeom prst="rect">
            <a:avLst/>
          </a:prstGeom>
          <a:noFill/>
        </p:spPr>
        <p:txBody>
          <a:bodyPr wrap="square">
            <a:spAutoFit/>
          </a:bodyPr>
          <a:lstStyle/>
          <a:p>
            <a:r>
              <a:rPr lang="en-US" dirty="0">
                <a:solidFill>
                  <a:schemeClr val="accent1"/>
                </a:solidFill>
              </a:rPr>
              <a:t>week 1 </a:t>
            </a:r>
            <a:r>
              <a:rPr lang="en-US" dirty="0" err="1">
                <a:solidFill>
                  <a:schemeClr val="accent1"/>
                </a:solidFill>
              </a:rPr>
              <a:t>jupyter</a:t>
            </a:r>
            <a:r>
              <a:rPr lang="en-US" dirty="0">
                <a:solidFill>
                  <a:schemeClr val="accent1"/>
                </a:solidFill>
              </a:rPr>
              <a:t>-labs-</a:t>
            </a:r>
            <a:r>
              <a:rPr lang="en-US" dirty="0" err="1">
                <a:solidFill>
                  <a:schemeClr val="accent1"/>
                </a:solidFill>
              </a:rPr>
              <a:t>spacex</a:t>
            </a:r>
            <a:r>
              <a:rPr lang="en-US" dirty="0">
                <a:solidFill>
                  <a:schemeClr val="accent1"/>
                </a:solidFill>
              </a:rPr>
              <a:t>-data-collection-</a:t>
            </a:r>
            <a:r>
              <a:rPr lang="en-US" dirty="0" err="1">
                <a:solidFill>
                  <a:schemeClr val="accent1"/>
                </a:solidFill>
              </a:rPr>
              <a:t>api.ipynb</a:t>
            </a:r>
            <a:endParaRPr lang="en-US" dirty="0">
              <a:solidFill>
                <a:schemeClr val="accent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web scraped launch record using the beautifulsoup function to extract records from HTML table on Wikipedia.</a:t>
            </a:r>
          </a:p>
          <a:p>
            <a:pPr>
              <a:lnSpc>
                <a:spcPct val="100000"/>
              </a:lnSpc>
              <a:spcBef>
                <a:spcPts val="1400"/>
              </a:spcBef>
            </a:pPr>
            <a:r>
              <a:rPr lang="en-US" sz="2200" dirty="0">
                <a:solidFill>
                  <a:schemeClr val="accent3">
                    <a:lumMod val="25000"/>
                  </a:schemeClr>
                </a:solidFill>
                <a:latin typeface="Abadi" panose="020B0604020104020204" pitchFamily="34" charset="0"/>
              </a:rPr>
              <a:t>We then used helper functions to structure our data.</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hlinkClick r:id="rId3"/>
            <a:extLst>
              <a:ext uri="{FF2B5EF4-FFF2-40B4-BE49-F238E27FC236}">
                <a16:creationId xmlns:a16="http://schemas.microsoft.com/office/drawing/2014/main" id="{C77249DA-F071-B6F4-53C1-B83A7ABDFB72}"/>
              </a:ext>
            </a:extLst>
          </p:cNvPr>
          <p:cNvSpPr txBox="1"/>
          <p:nvPr/>
        </p:nvSpPr>
        <p:spPr>
          <a:xfrm>
            <a:off x="998610" y="5702407"/>
            <a:ext cx="10107539" cy="646331"/>
          </a:xfrm>
          <a:prstGeom prst="rect">
            <a:avLst/>
          </a:prstGeom>
          <a:noFill/>
        </p:spPr>
        <p:txBody>
          <a:bodyPr wrap="square">
            <a:spAutoFit/>
          </a:bodyPr>
          <a:lstStyle/>
          <a:p>
            <a:r>
              <a:rPr lang="en-US" dirty="0">
                <a:solidFill>
                  <a:schemeClr val="accent1"/>
                </a:solidFill>
              </a:rPr>
              <a:t>https://github.com/HunterDraizn/IBM_Datasciance_Capstone/blob/main/week1%20jupyter-labs-%20Space%20X%20Falcon%209%20First%20Stage%20Landing%20Predictionwebscraping.ipynb</a:t>
            </a:r>
          </a:p>
        </p:txBody>
      </p:sp>
      <p:pic>
        <p:nvPicPr>
          <p:cNvPr id="9" name="Picture 8" descr="Graphical user interface, text, application, email&#10;&#10;Description automatically generated">
            <a:extLst>
              <a:ext uri="{FF2B5EF4-FFF2-40B4-BE49-F238E27FC236}">
                <a16:creationId xmlns:a16="http://schemas.microsoft.com/office/drawing/2014/main" id="{3C2921EA-AA7D-00BB-A757-AB06DD807D48}"/>
              </a:ext>
            </a:extLst>
          </p:cNvPr>
          <p:cNvPicPr>
            <a:picLocks noChangeAspect="1"/>
          </p:cNvPicPr>
          <p:nvPr/>
        </p:nvPicPr>
        <p:blipFill>
          <a:blip r:embed="rId4"/>
          <a:stretch>
            <a:fillRect/>
          </a:stretch>
        </p:blipFill>
        <p:spPr>
          <a:xfrm>
            <a:off x="5295900" y="1649141"/>
            <a:ext cx="5609399" cy="1510063"/>
          </a:xfrm>
          <a:prstGeom prst="rect">
            <a:avLst/>
          </a:prstGeom>
        </p:spPr>
      </p:pic>
      <p:pic>
        <p:nvPicPr>
          <p:cNvPr id="12" name="Picture 11" descr="Graphical user interface, text">
            <a:extLst>
              <a:ext uri="{FF2B5EF4-FFF2-40B4-BE49-F238E27FC236}">
                <a16:creationId xmlns:a16="http://schemas.microsoft.com/office/drawing/2014/main" id="{1F487436-8A48-ABAB-869C-0DCED8316B5C}"/>
              </a:ext>
            </a:extLst>
          </p:cNvPr>
          <p:cNvPicPr>
            <a:picLocks noChangeAspect="1"/>
          </p:cNvPicPr>
          <p:nvPr/>
        </p:nvPicPr>
        <p:blipFill>
          <a:blip r:embed="rId5"/>
          <a:stretch>
            <a:fillRect/>
          </a:stretch>
        </p:blipFill>
        <p:spPr>
          <a:xfrm>
            <a:off x="5295900" y="3159204"/>
            <a:ext cx="5609399" cy="214939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3599</TotalTime>
  <Words>1946</Words>
  <Application>Microsoft Office PowerPoint</Application>
  <PresentationFormat>Widescreen</PresentationFormat>
  <Paragraphs>199</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Hunter Draizin</cp:lastModifiedBy>
  <cp:revision>199</cp:revision>
  <dcterms:created xsi:type="dcterms:W3CDTF">2021-04-29T18:58:34Z</dcterms:created>
  <dcterms:modified xsi:type="dcterms:W3CDTF">2023-04-10T23:52:42Z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